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309" r:id="rId3"/>
    <p:sldId id="305" r:id="rId4"/>
    <p:sldId id="261" r:id="rId5"/>
    <p:sldId id="258" r:id="rId6"/>
    <p:sldId id="286" r:id="rId7"/>
    <p:sldId id="259" r:id="rId8"/>
    <p:sldId id="302" r:id="rId9"/>
    <p:sldId id="263" r:id="rId10"/>
    <p:sldId id="264" r:id="rId11"/>
    <p:sldId id="266" r:id="rId12"/>
    <p:sldId id="277" r:id="rId13"/>
    <p:sldId id="267" r:id="rId14"/>
    <p:sldId id="268" r:id="rId15"/>
    <p:sldId id="269" r:id="rId16"/>
    <p:sldId id="270" r:id="rId17"/>
    <p:sldId id="295" r:id="rId18"/>
    <p:sldId id="296" r:id="rId19"/>
    <p:sldId id="280" r:id="rId20"/>
    <p:sldId id="271" r:id="rId21"/>
    <p:sldId id="281" r:id="rId22"/>
    <p:sldId id="308" r:id="rId23"/>
    <p:sldId id="272" r:id="rId24"/>
    <p:sldId id="284" r:id="rId25"/>
    <p:sldId id="274" r:id="rId26"/>
    <p:sldId id="275" r:id="rId27"/>
    <p:sldId id="287" r:id="rId28"/>
    <p:sldId id="276" r:id="rId29"/>
    <p:sldId id="303" r:id="rId30"/>
    <p:sldId id="288" r:id="rId31"/>
    <p:sldId id="289" r:id="rId32"/>
    <p:sldId id="290" r:id="rId33"/>
    <p:sldId id="291" r:id="rId34"/>
    <p:sldId id="292" r:id="rId35"/>
    <p:sldId id="294" r:id="rId36"/>
    <p:sldId id="310" r:id="rId37"/>
    <p:sldId id="30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30" autoAdjust="0"/>
    <p:restoredTop sz="94660"/>
  </p:normalViewPr>
  <p:slideViewPr>
    <p:cSldViewPr>
      <p:cViewPr varScale="1">
        <p:scale>
          <a:sx n="68" d="100"/>
          <a:sy n="68" d="100"/>
        </p:scale>
        <p:origin x="-142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028615B-7349-473B-B238-CD1A80BB83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8615B-7349-473B-B238-CD1A80BB83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28615B-7349-473B-B238-CD1A80BB83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90877F8-7444-4BE9-AD69-6474F7BA2D76}"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5028615B-7349-473B-B238-CD1A80BB8368}"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90877F8-7444-4BE9-AD69-6474F7BA2D76}" type="datetimeFigureOut">
              <a:rPr lang="en-US" smtClean="0"/>
              <a:pPr/>
              <a:t>10/19/2020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028615B-7349-473B-B238-CD1A80BB8368}"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Korama</a:t>
            </a:r>
            <a:r>
              <a:rPr lang="en-US" dirty="0" smtClean="0"/>
              <a:t> Tree Planting Initiative</a:t>
            </a:r>
            <a:br>
              <a:rPr lang="en-US" dirty="0" smtClean="0"/>
            </a:br>
            <a:r>
              <a:rPr lang="en-US" dirty="0" smtClean="0"/>
              <a:t>Lessons from Experience</a:t>
            </a:r>
            <a:br>
              <a:rPr lang="en-US" dirty="0" smtClean="0"/>
            </a:br>
            <a:endParaRPr lang="en-US" dirty="0"/>
          </a:p>
        </p:txBody>
      </p:sp>
      <p:sp>
        <p:nvSpPr>
          <p:cNvPr id="3" name="Subtitle 2"/>
          <p:cNvSpPr>
            <a:spLocks noGrp="1"/>
          </p:cNvSpPr>
          <p:nvPr>
            <p:ph type="subTitle" idx="1"/>
          </p:nvPr>
        </p:nvSpPr>
        <p:spPr/>
        <p:txBody>
          <a:bodyPr>
            <a:normAutofit lnSpcReduction="10000"/>
          </a:bodyPr>
          <a:lstStyle/>
          <a:p>
            <a:r>
              <a:rPr lang="en-US" dirty="0" smtClean="0"/>
              <a:t>Prof. </a:t>
            </a:r>
            <a:r>
              <a:rPr lang="en-US" dirty="0" err="1" smtClean="0"/>
              <a:t>Ahmadu</a:t>
            </a:r>
            <a:r>
              <a:rPr lang="en-US" dirty="0" smtClean="0"/>
              <a:t> </a:t>
            </a:r>
            <a:r>
              <a:rPr lang="en-US" dirty="0" err="1" smtClean="0"/>
              <a:t>Sanda</a:t>
            </a:r>
            <a:endParaRPr lang="en-US" dirty="0" smtClean="0"/>
          </a:p>
          <a:p>
            <a:r>
              <a:rPr lang="en-US" dirty="0" smtClean="0"/>
              <a:t>Presented to:</a:t>
            </a:r>
          </a:p>
          <a:p>
            <a:r>
              <a:rPr lang="en-US" dirty="0" smtClean="0"/>
              <a:t>Coalition of Biodiversity Conservationists of Nigeria, 19</a:t>
            </a:r>
            <a:r>
              <a:rPr lang="en-US" baseline="30000" dirty="0" smtClean="0"/>
              <a:t>th</a:t>
            </a:r>
            <a:r>
              <a:rPr lang="en-US" dirty="0" smtClean="0"/>
              <a:t> October, 2020</a:t>
            </a:r>
            <a:endParaRPr lang="en-US" dirty="0"/>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Purchase and transportation of baskets</a:t>
            </a:r>
            <a:endParaRPr lang="en-US" dirty="0"/>
          </a:p>
        </p:txBody>
      </p:sp>
      <p:pic>
        <p:nvPicPr>
          <p:cNvPr id="3074" name="Picture 2"/>
          <p:cNvPicPr>
            <a:picLocks noGrp="1" noChangeAspect="1" noChangeArrowheads="1"/>
          </p:cNvPicPr>
          <p:nvPr>
            <p:ph idx="1"/>
          </p:nvPr>
        </p:nvPicPr>
        <p:blipFill>
          <a:blip r:embed="rId2"/>
          <a:stretch>
            <a:fillRect/>
          </a:stretch>
        </p:blipFill>
        <p:spPr bwMode="auto">
          <a:xfrm>
            <a:off x="1645708" y="1935163"/>
            <a:ext cx="5852583" cy="4389437"/>
          </a:xfrm>
          <a:prstGeom prst="rect">
            <a:avLst/>
          </a:prstGeom>
          <a:noFill/>
          <a:ln w="9525">
            <a:noFill/>
            <a:miter lim="800000"/>
            <a:headEnd/>
            <a:tailEnd/>
          </a:ln>
          <a:effectLst/>
        </p:spPr>
      </p:pic>
    </p:spTree>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Purchase and transportation of baskets</a:t>
            </a:r>
            <a:endParaRPr lang="en-US" dirty="0"/>
          </a:p>
        </p:txBody>
      </p:sp>
      <p:pic>
        <p:nvPicPr>
          <p:cNvPr id="9218" name="Picture 2"/>
          <p:cNvPicPr>
            <a:picLocks noGrp="1" noChangeAspect="1" noChangeArrowheads="1"/>
          </p:cNvPicPr>
          <p:nvPr>
            <p:ph idx="1"/>
          </p:nvPr>
        </p:nvPicPr>
        <p:blipFill>
          <a:blip r:embed="rId2" cstate="print"/>
          <a:stretch>
            <a:fillRect/>
          </a:stretch>
        </p:blipFill>
        <p:spPr bwMode="auto">
          <a:xfrm>
            <a:off x="3337471" y="1935163"/>
            <a:ext cx="2469058" cy="438943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Purchase and transportation of baskets</a:t>
            </a:r>
            <a:endParaRPr lang="en-US" dirty="0"/>
          </a:p>
        </p:txBody>
      </p:sp>
      <p:pic>
        <p:nvPicPr>
          <p:cNvPr id="4" name="Picture 2"/>
          <p:cNvPicPr>
            <a:picLocks noGrp="1" noChangeAspect="1" noChangeArrowheads="1"/>
          </p:cNvPicPr>
          <p:nvPr>
            <p:ph idx="1"/>
          </p:nvPr>
        </p:nvPicPr>
        <p:blipFill>
          <a:blip r:embed="rId2" cstate="print"/>
          <a:stretch>
            <a:fillRect/>
          </a:stretch>
        </p:blipFill>
        <p:spPr bwMode="auto">
          <a:xfrm>
            <a:off x="3338487" y="1935163"/>
            <a:ext cx="2467026" cy="4389437"/>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Baskets arrive on project site</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1554691" y="1600200"/>
            <a:ext cx="6034617" cy="4525963"/>
          </a:xfrm>
          <a:prstGeom prst="rect">
            <a:avLst/>
          </a:prstGeom>
          <a:noFill/>
          <a:ln w="9525">
            <a:noFill/>
            <a:miter lim="800000"/>
            <a:headEnd/>
            <a:tailEnd/>
          </a:ln>
          <a:effectLst/>
        </p:spPr>
      </p:pic>
    </p:spTree>
  </p:cSld>
  <p:clrMapOvr>
    <a:masterClrMapping/>
  </p:clrMapOvr>
  <p:transition>
    <p:cut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Trees are growing and increasing in number</a:t>
            </a:r>
            <a:endParaRPr lang="en-US" dirty="0"/>
          </a:p>
        </p:txBody>
      </p:sp>
      <p:pic>
        <p:nvPicPr>
          <p:cNvPr id="4" name="Picture 2"/>
          <p:cNvPicPr>
            <a:picLocks noGrp="1" noChangeAspect="1" noChangeArrowheads="1"/>
          </p:cNvPicPr>
          <p:nvPr>
            <p:ph idx="1"/>
          </p:nvPr>
        </p:nvPicPr>
        <p:blipFill>
          <a:blip r:embed="rId2"/>
          <a:stretch>
            <a:fillRect/>
          </a:stretch>
        </p:blipFill>
        <p:spPr bwMode="auto">
          <a:xfrm>
            <a:off x="3337471" y="1935163"/>
            <a:ext cx="2469058" cy="438943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286000" y="0"/>
            <a:ext cx="4572000" cy="95250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Trees are growing in number and size</a:t>
            </a:r>
            <a:endParaRPr lang="en-US" dirty="0"/>
          </a:p>
        </p:txBody>
      </p:sp>
      <p:pic>
        <p:nvPicPr>
          <p:cNvPr id="4" name="Picture 2"/>
          <p:cNvPicPr>
            <a:picLocks noGrp="1" noChangeAspect="1" noChangeArrowheads="1"/>
          </p:cNvPicPr>
          <p:nvPr>
            <p:ph idx="1"/>
          </p:nvPr>
        </p:nvPicPr>
        <p:blipFill>
          <a:blip r:embed="rId2"/>
          <a:stretch>
            <a:fillRect/>
          </a:stretch>
        </p:blipFill>
        <p:spPr bwMode="auto">
          <a:xfrm>
            <a:off x="3518535" y="1935163"/>
            <a:ext cx="2106930" cy="4389437"/>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Trees are growing in number and size</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2927993" y="1935163"/>
            <a:ext cx="3288013" cy="4389437"/>
          </a:xfrm>
          <a:prstGeom prst="rect">
            <a:avLst/>
          </a:prstGeom>
          <a:noFill/>
          <a:ln w="9525">
            <a:noFill/>
            <a:miter lim="800000"/>
            <a:headEnd/>
            <a:tailEnd/>
          </a:ln>
          <a:effectLst/>
        </p:spPr>
      </p:pic>
    </p:spTree>
  </p:cSld>
  <p:clrMapOvr>
    <a:masterClrMapping/>
  </p:clrMapOvr>
  <p:transition>
    <p:wipe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Trees are growing in number and size</a:t>
            </a:r>
            <a:endParaRPr lang="en-US" dirty="0"/>
          </a:p>
        </p:txBody>
      </p:sp>
      <p:pic>
        <p:nvPicPr>
          <p:cNvPr id="3074" name="Picture 2"/>
          <p:cNvPicPr>
            <a:picLocks noGrp="1" noChangeAspect="1" noChangeArrowheads="1"/>
          </p:cNvPicPr>
          <p:nvPr>
            <p:ph idx="1"/>
          </p:nvPr>
        </p:nvPicPr>
        <p:blipFill>
          <a:blip r:embed="rId2" cstate="print"/>
          <a:stretch>
            <a:fillRect/>
          </a:stretch>
        </p:blipFill>
        <p:spPr bwMode="auto">
          <a:xfrm>
            <a:off x="2927993" y="1935163"/>
            <a:ext cx="3288013" cy="4389437"/>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Trees are providing home for animals and birds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371600" y="1905000"/>
            <a:ext cx="6097786" cy="8130382"/>
          </a:xfrm>
          <a:prstGeom prst="rect">
            <a:avLst/>
          </a:prstGeom>
          <a:noFill/>
          <a:ln w="9525">
            <a:noFill/>
            <a:miter lim="800000"/>
            <a:headEnd/>
            <a:tailEnd/>
          </a:ln>
          <a:effectLst/>
        </p:spPr>
      </p:pic>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 of presentation</a:t>
            </a:r>
            <a:endParaRPr lang="en-US" dirty="0"/>
          </a:p>
        </p:txBody>
      </p:sp>
      <p:sp>
        <p:nvSpPr>
          <p:cNvPr id="3" name="Content Placeholder 2"/>
          <p:cNvSpPr>
            <a:spLocks noGrp="1"/>
          </p:cNvSpPr>
          <p:nvPr>
            <p:ph idx="1"/>
          </p:nvPr>
        </p:nvSpPr>
        <p:spPr/>
        <p:txBody>
          <a:bodyPr>
            <a:normAutofit/>
          </a:bodyPr>
          <a:lstStyle/>
          <a:p>
            <a:r>
              <a:rPr lang="en-US" dirty="0" smtClean="0"/>
              <a:t>1.  Introduction</a:t>
            </a:r>
          </a:p>
          <a:p>
            <a:r>
              <a:rPr lang="en-US" dirty="0" smtClean="0"/>
              <a:t>2.  </a:t>
            </a:r>
            <a:r>
              <a:rPr lang="en-US" dirty="0" err="1" smtClean="0"/>
              <a:t>Korama</a:t>
            </a:r>
            <a:r>
              <a:rPr lang="en-US" dirty="0" smtClean="0"/>
              <a:t> Tree Planting Initiative: history, achievements and lessons</a:t>
            </a:r>
          </a:p>
          <a:p>
            <a:r>
              <a:rPr lang="en-US" dirty="0" smtClean="0"/>
              <a:t>3. </a:t>
            </a:r>
            <a:r>
              <a:rPr lang="en-US" dirty="0" err="1" smtClean="0"/>
              <a:t>Kebbi</a:t>
            </a:r>
            <a:r>
              <a:rPr lang="en-US" dirty="0" smtClean="0"/>
              <a:t> Development Forum, KDF (2016 and 2020)</a:t>
            </a:r>
          </a:p>
          <a:p>
            <a:r>
              <a:rPr lang="en-US" dirty="0" smtClean="0"/>
              <a:t>4.  </a:t>
            </a:r>
            <a:r>
              <a:rPr lang="en-US" dirty="0" err="1" smtClean="0"/>
              <a:t>Zuru</a:t>
            </a:r>
            <a:r>
              <a:rPr lang="en-US" dirty="0" smtClean="0"/>
              <a:t> Patriotic Forum, ZPF (2019 and 2020)</a:t>
            </a:r>
          </a:p>
          <a:p>
            <a:r>
              <a:rPr lang="en-US" dirty="0" smtClean="0"/>
              <a:t>5.Tree Planting Campaign at </a:t>
            </a:r>
            <a:r>
              <a:rPr lang="en-US" dirty="0" err="1" smtClean="0"/>
              <a:t>Usmanu</a:t>
            </a:r>
            <a:r>
              <a:rPr lang="en-US" dirty="0" smtClean="0"/>
              <a:t> </a:t>
            </a:r>
            <a:r>
              <a:rPr lang="en-US" dirty="0" err="1" smtClean="0"/>
              <a:t>Danfodiyo</a:t>
            </a:r>
            <a:r>
              <a:rPr lang="en-US" dirty="0" smtClean="0"/>
              <a:t> University, </a:t>
            </a:r>
            <a:r>
              <a:rPr lang="en-US" dirty="0" err="1" smtClean="0"/>
              <a:t>Sokoto</a:t>
            </a:r>
            <a:endParaRPr lang="en-US" dirty="0" smtClean="0"/>
          </a:p>
          <a:p>
            <a:r>
              <a:rPr lang="en-US" dirty="0" smtClean="0"/>
              <a:t>6. Conclusion</a:t>
            </a:r>
            <a:endParaRPr lang="en-US" dirty="0"/>
          </a:p>
        </p:txBody>
      </p:sp>
    </p:spTree>
  </p:cSld>
  <p:clrMapOvr>
    <a:masterClrMapping/>
  </p:clrMapOvr>
  <p:transition>
    <p:wipe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KDF 2016 Tree Planting Project</a:t>
            </a:r>
            <a:endParaRPr lang="en-US" dirty="0"/>
          </a:p>
        </p:txBody>
      </p:sp>
      <p:sp>
        <p:nvSpPr>
          <p:cNvPr id="3" name="Content Placeholder 2"/>
          <p:cNvSpPr>
            <a:spLocks noGrp="1"/>
          </p:cNvSpPr>
          <p:nvPr>
            <p:ph idx="1"/>
          </p:nvPr>
        </p:nvSpPr>
        <p:spPr/>
        <p:txBody>
          <a:bodyPr/>
          <a:lstStyle/>
          <a:p>
            <a:pPr algn="just"/>
            <a:r>
              <a:rPr lang="en-US" dirty="0" smtClean="0"/>
              <a:t>In 2015/2016, I chaired the KDF tree planting campaign.  Members on its </a:t>
            </a:r>
            <a:r>
              <a:rPr lang="en-US" dirty="0" err="1" smtClean="0"/>
              <a:t>WhatsApp</a:t>
            </a:r>
            <a:r>
              <a:rPr lang="en-US" dirty="0" smtClean="0"/>
              <a:t> platform donated generously into a pool, enabling us to plant 150 in one community in each of the 21 LGAs.</a:t>
            </a:r>
            <a:endParaRPr lang="en-US" dirty="0"/>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KDF 2016 Tree Planting Project - continued</a:t>
            </a:r>
            <a:endParaRPr lang="en-US" dirty="0"/>
          </a:p>
        </p:txBody>
      </p:sp>
      <p:sp>
        <p:nvSpPr>
          <p:cNvPr id="3" name="Content Placeholder 2"/>
          <p:cNvSpPr>
            <a:spLocks noGrp="1"/>
          </p:cNvSpPr>
          <p:nvPr>
            <p:ph idx="1"/>
          </p:nvPr>
        </p:nvSpPr>
        <p:spPr/>
        <p:txBody>
          <a:bodyPr/>
          <a:lstStyle/>
          <a:p>
            <a:pPr algn="just"/>
            <a:r>
              <a:rPr lang="en-US" dirty="0" smtClean="0"/>
              <a:t>Tree survival rate in 2016 was very low due largely to the failure of most of the communities to fulfill their promise to water the plants in the long dry season.</a:t>
            </a:r>
          </a:p>
          <a:p>
            <a:pPr algn="just"/>
            <a:r>
              <a:rPr lang="en-US" dirty="0" smtClean="0"/>
              <a:t>However, a few communities such as </a:t>
            </a:r>
            <a:r>
              <a:rPr lang="en-US" dirty="0" err="1" smtClean="0"/>
              <a:t>Kwakware</a:t>
            </a:r>
            <a:r>
              <a:rPr lang="en-US" dirty="0" smtClean="0"/>
              <a:t> in </a:t>
            </a:r>
            <a:r>
              <a:rPr lang="en-US" dirty="0" err="1" smtClean="0"/>
              <a:t>Suru</a:t>
            </a:r>
            <a:r>
              <a:rPr lang="en-US" dirty="0" smtClean="0"/>
              <a:t> LGA and </a:t>
            </a:r>
            <a:r>
              <a:rPr lang="en-US" dirty="0" err="1" smtClean="0"/>
              <a:t>Mungadi</a:t>
            </a:r>
            <a:r>
              <a:rPr lang="en-US" dirty="0" smtClean="0"/>
              <a:t> in </a:t>
            </a:r>
            <a:r>
              <a:rPr lang="en-US" dirty="0" err="1" smtClean="0"/>
              <a:t>Maiyama</a:t>
            </a:r>
            <a:r>
              <a:rPr lang="en-US" dirty="0" smtClean="0"/>
              <a:t> LGA did well, each recording about 40% survival rate.</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KDF 2020 Tree Planting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 was appointed for the second time Chair of the KDF’s tree planting campaign for 2020.</a:t>
            </a:r>
          </a:p>
          <a:p>
            <a:endParaRPr lang="en-US" dirty="0" smtClean="0"/>
          </a:p>
          <a:p>
            <a:r>
              <a:rPr lang="en-US" dirty="0" err="1" smtClean="0"/>
              <a:t>WhatsApp</a:t>
            </a:r>
            <a:r>
              <a:rPr lang="en-US" dirty="0" smtClean="0"/>
              <a:t> members numbering over 250 made generous contributions towards the project.   We raised almost 1.5million naira through donation for the project.</a:t>
            </a:r>
          </a:p>
          <a:p>
            <a:endParaRPr lang="en-US" dirty="0" smtClean="0"/>
          </a:p>
          <a:p>
            <a:r>
              <a:rPr lang="en-US" dirty="0" smtClean="0"/>
              <a:t>Out of the many boarding schools in the state, we selected four that best met our selection criteria, which were:</a:t>
            </a:r>
          </a:p>
          <a:p>
            <a:pPr lvl="1"/>
            <a:r>
              <a:rPr lang="en-US" dirty="0" smtClean="0"/>
              <a:t>Fence</a:t>
            </a:r>
          </a:p>
          <a:p>
            <a:pPr lvl="1"/>
            <a:r>
              <a:rPr lang="en-US" dirty="0" smtClean="0"/>
              <a:t>Water</a:t>
            </a:r>
          </a:p>
          <a:p>
            <a:pPr lvl="1"/>
            <a:r>
              <a:rPr lang="en-US" dirty="0" smtClean="0"/>
              <a:t>Boarding School</a:t>
            </a:r>
          </a:p>
          <a:p>
            <a:pPr lvl="1"/>
            <a:r>
              <a:rPr lang="en-US" dirty="0" smtClean="0"/>
              <a:t>Expressing of interest by the school principal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KDF 2020 Tree Planting Project - Continued</a:t>
            </a:r>
            <a:endParaRPr lang="en-US" dirty="0"/>
          </a:p>
        </p:txBody>
      </p:sp>
      <p:sp>
        <p:nvSpPr>
          <p:cNvPr id="3" name="Content Placeholder 2"/>
          <p:cNvSpPr>
            <a:spLocks noGrp="1"/>
          </p:cNvSpPr>
          <p:nvPr>
            <p:ph idx="1"/>
          </p:nvPr>
        </p:nvSpPr>
        <p:spPr/>
        <p:txBody>
          <a:bodyPr>
            <a:normAutofit/>
          </a:bodyPr>
          <a:lstStyle/>
          <a:p>
            <a:pPr algn="just"/>
            <a:r>
              <a:rPr lang="en-US" dirty="0" smtClean="0"/>
              <a:t>The second tree planting project of KDF started in July, 2020.  In order to improve tree survival rate, we planted 250 trees in each of the four boarding schools for this year’s intervention:</a:t>
            </a:r>
          </a:p>
          <a:p>
            <a:pPr lvl="1" algn="just"/>
            <a:r>
              <a:rPr lang="en-US" dirty="0" smtClean="0"/>
              <a:t>Dr </a:t>
            </a:r>
            <a:r>
              <a:rPr lang="en-US" dirty="0" err="1" smtClean="0"/>
              <a:t>Amina</a:t>
            </a:r>
            <a:r>
              <a:rPr lang="en-US" dirty="0" smtClean="0"/>
              <a:t> </a:t>
            </a:r>
            <a:r>
              <a:rPr lang="en-US" dirty="0" err="1" smtClean="0"/>
              <a:t>Govt</a:t>
            </a:r>
            <a:r>
              <a:rPr lang="en-US" dirty="0" smtClean="0"/>
              <a:t> Girls College, </a:t>
            </a:r>
            <a:r>
              <a:rPr lang="en-US" dirty="0" err="1" smtClean="0"/>
              <a:t>Birnin</a:t>
            </a:r>
            <a:r>
              <a:rPr lang="en-US" dirty="0" smtClean="0"/>
              <a:t> </a:t>
            </a:r>
            <a:r>
              <a:rPr lang="en-US" dirty="0" err="1" smtClean="0"/>
              <a:t>Kebbi</a:t>
            </a:r>
            <a:r>
              <a:rPr lang="en-US" dirty="0" smtClean="0"/>
              <a:t> (girls)</a:t>
            </a:r>
          </a:p>
          <a:p>
            <a:pPr lvl="1" algn="just"/>
            <a:r>
              <a:rPr lang="en-US" dirty="0" err="1" smtClean="0"/>
              <a:t>Zango</a:t>
            </a:r>
            <a:r>
              <a:rPr lang="en-US" dirty="0" smtClean="0"/>
              <a:t> </a:t>
            </a:r>
            <a:r>
              <a:rPr lang="en-US" dirty="0" err="1" smtClean="0"/>
              <a:t>Sule</a:t>
            </a:r>
            <a:r>
              <a:rPr lang="en-US" dirty="0" smtClean="0"/>
              <a:t> Government Secondary School, </a:t>
            </a:r>
            <a:r>
              <a:rPr lang="en-US" dirty="0" err="1" smtClean="0"/>
              <a:t>Kangiwa</a:t>
            </a:r>
            <a:r>
              <a:rPr lang="en-US" dirty="0" smtClean="0"/>
              <a:t>  (boys)</a:t>
            </a:r>
          </a:p>
          <a:p>
            <a:pPr lvl="1" algn="just"/>
            <a:r>
              <a:rPr lang="en-US" dirty="0" err="1" smtClean="0"/>
              <a:t>Sarki</a:t>
            </a:r>
            <a:r>
              <a:rPr lang="en-US" dirty="0" smtClean="0"/>
              <a:t> </a:t>
            </a:r>
            <a:r>
              <a:rPr lang="en-US" dirty="0" err="1" smtClean="0"/>
              <a:t>Abdullahi</a:t>
            </a:r>
            <a:r>
              <a:rPr lang="en-US" dirty="0" smtClean="0"/>
              <a:t> College </a:t>
            </a:r>
            <a:r>
              <a:rPr lang="en-US" dirty="0" err="1" smtClean="0"/>
              <a:t>Birnin</a:t>
            </a:r>
            <a:r>
              <a:rPr lang="en-US" dirty="0" smtClean="0"/>
              <a:t> </a:t>
            </a:r>
            <a:r>
              <a:rPr lang="en-US" dirty="0" err="1" smtClean="0"/>
              <a:t>Yauri</a:t>
            </a:r>
            <a:r>
              <a:rPr lang="en-US" dirty="0" smtClean="0"/>
              <a:t> (mixed) </a:t>
            </a:r>
          </a:p>
          <a:p>
            <a:pPr lvl="1" algn="just"/>
            <a:r>
              <a:rPr lang="en-US" dirty="0" smtClean="0"/>
              <a:t>Mama </a:t>
            </a:r>
            <a:r>
              <a:rPr lang="en-US" dirty="0" err="1" smtClean="0"/>
              <a:t>Arziki</a:t>
            </a:r>
            <a:r>
              <a:rPr lang="en-US" dirty="0" smtClean="0"/>
              <a:t> Comprehensive High School, </a:t>
            </a:r>
            <a:r>
              <a:rPr lang="en-US" dirty="0" err="1" smtClean="0"/>
              <a:t>Senchi</a:t>
            </a:r>
            <a:r>
              <a:rPr lang="en-US" dirty="0" smtClean="0"/>
              <a:t> (mixed)</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KDF 2020 Tree Planting Project - Continued</a:t>
            </a:r>
            <a:endParaRPr lang="en-US" dirty="0"/>
          </a:p>
        </p:txBody>
      </p:sp>
      <p:pic>
        <p:nvPicPr>
          <p:cNvPr id="22530" name="Picture 2"/>
          <p:cNvPicPr>
            <a:picLocks noGrp="1" noChangeAspect="1" noChangeArrowheads="1"/>
          </p:cNvPicPr>
          <p:nvPr>
            <p:ph idx="1"/>
          </p:nvPr>
        </p:nvPicPr>
        <p:blipFill>
          <a:blip r:embed="rId2"/>
          <a:stretch>
            <a:fillRect/>
          </a:stretch>
        </p:blipFill>
        <p:spPr bwMode="auto">
          <a:xfrm>
            <a:off x="2925961" y="1935163"/>
            <a:ext cx="3292078" cy="438943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KDF 2020 Tree Planting Project - Continued</a:t>
            </a:r>
            <a:endParaRPr lang="en-US" dirty="0"/>
          </a:p>
        </p:txBody>
      </p:sp>
      <p:pic>
        <p:nvPicPr>
          <p:cNvPr id="4" name="Picture 2"/>
          <p:cNvPicPr>
            <a:picLocks noGrp="1" noChangeAspect="1" noChangeArrowheads="1"/>
          </p:cNvPicPr>
          <p:nvPr>
            <p:ph idx="1"/>
          </p:nvPr>
        </p:nvPicPr>
        <p:blipFill>
          <a:blip r:embed="rId2"/>
          <a:stretch>
            <a:fillRect/>
          </a:stretch>
        </p:blipFill>
        <p:spPr bwMode="auto">
          <a:xfrm>
            <a:off x="2925961" y="1935163"/>
            <a:ext cx="3292078" cy="4389437"/>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ZPF 2019 Tree Planting Project</a:t>
            </a:r>
            <a:endParaRPr lang="en-US" dirty="0"/>
          </a:p>
        </p:txBody>
      </p:sp>
      <p:sp>
        <p:nvSpPr>
          <p:cNvPr id="3" name="Content Placeholder 2"/>
          <p:cNvSpPr>
            <a:spLocks noGrp="1"/>
          </p:cNvSpPr>
          <p:nvPr>
            <p:ph idx="1"/>
          </p:nvPr>
        </p:nvSpPr>
        <p:spPr/>
        <p:txBody>
          <a:bodyPr>
            <a:normAutofit/>
          </a:bodyPr>
          <a:lstStyle/>
          <a:p>
            <a:pPr algn="just"/>
            <a:r>
              <a:rPr lang="en-US" dirty="0" smtClean="0"/>
              <a:t>In 2018, the </a:t>
            </a:r>
            <a:r>
              <a:rPr lang="en-US" dirty="0" err="1" smtClean="0"/>
              <a:t>Zuru</a:t>
            </a:r>
            <a:r>
              <a:rPr lang="en-US" dirty="0" smtClean="0"/>
              <a:t> Patriotic Forum was established.  I became a member of ZPF in the same year.</a:t>
            </a:r>
          </a:p>
          <a:p>
            <a:pPr algn="just"/>
            <a:endParaRPr lang="en-US" dirty="0"/>
          </a:p>
          <a:p>
            <a:pPr algn="just"/>
            <a:r>
              <a:rPr lang="en-US" dirty="0" smtClean="0"/>
              <a:t>I was charged with responsibility to support its tree planting campaign</a:t>
            </a:r>
          </a:p>
          <a:p>
            <a:pPr algn="just"/>
            <a:endParaRPr lang="en-US" dirty="0"/>
          </a:p>
          <a:p>
            <a:pPr algn="just"/>
            <a:r>
              <a:rPr lang="en-US" dirty="0" smtClean="0"/>
              <a:t>In 2019, an anonymous donor provided funding to ZPF to plant 400 trees at Federal Technical College, </a:t>
            </a:r>
            <a:r>
              <a:rPr lang="en-US" dirty="0" err="1" smtClean="0"/>
              <a:t>Zuru</a:t>
            </a:r>
            <a:endParaRPr lang="en-US" dirty="0"/>
          </a:p>
        </p:txBody>
      </p:sp>
    </p:spTree>
  </p:cSld>
  <p:clrMapOvr>
    <a:masterClrMapping/>
  </p:clrMapOvr>
  <p:transition>
    <p:wipe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ZPF 2019 Tree Planting Project - continued</a:t>
            </a:r>
            <a:endParaRPr lang="en-US" dirty="0"/>
          </a:p>
        </p:txBody>
      </p:sp>
      <p:sp>
        <p:nvSpPr>
          <p:cNvPr id="3" name="Content Placeholder 2"/>
          <p:cNvSpPr>
            <a:spLocks noGrp="1"/>
          </p:cNvSpPr>
          <p:nvPr>
            <p:ph idx="1"/>
          </p:nvPr>
        </p:nvSpPr>
        <p:spPr/>
        <p:txBody>
          <a:bodyPr/>
          <a:lstStyle/>
          <a:p>
            <a:pPr algn="just"/>
            <a:r>
              <a:rPr lang="en-US" dirty="0" smtClean="0"/>
              <a:t>Tree survival rates in this project were over 95% due in part to effective supervision of workers hired in the dry season to water the plants.</a:t>
            </a:r>
          </a:p>
          <a:p>
            <a:pPr algn="just"/>
            <a:endParaRPr lang="en-US" dirty="0"/>
          </a:p>
          <a:p>
            <a:pPr algn="just"/>
            <a:r>
              <a:rPr lang="en-US" dirty="0" smtClean="0"/>
              <a:t>Encouraged by this impressive survival rate, ZPT in 2020 got two anonymous persons to sponsor its 2020 tree planting campaign.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ZPF 2020 Tree Planting Project - Continued</a:t>
            </a:r>
            <a:endParaRPr lang="en-US" dirty="0"/>
          </a:p>
        </p:txBody>
      </p:sp>
      <p:sp>
        <p:nvSpPr>
          <p:cNvPr id="3" name="Content Placeholder 2"/>
          <p:cNvSpPr>
            <a:spLocks noGrp="1"/>
          </p:cNvSpPr>
          <p:nvPr>
            <p:ph idx="1"/>
          </p:nvPr>
        </p:nvSpPr>
        <p:spPr/>
        <p:txBody>
          <a:bodyPr/>
          <a:lstStyle/>
          <a:p>
            <a:r>
              <a:rPr lang="en-US" dirty="0" smtClean="0"/>
              <a:t>The generous funding allowed ZPF to plant 200 trees each in the following girls’ schools:</a:t>
            </a:r>
          </a:p>
          <a:p>
            <a:endParaRPr lang="en-US" dirty="0" smtClean="0"/>
          </a:p>
          <a:p>
            <a:r>
              <a:rPr lang="en-US" dirty="0" smtClean="0"/>
              <a:t>A) Government Girls Science College, </a:t>
            </a:r>
            <a:r>
              <a:rPr lang="en-US" dirty="0" err="1" smtClean="0"/>
              <a:t>Ribah</a:t>
            </a:r>
            <a:endParaRPr lang="en-US" dirty="0" smtClean="0"/>
          </a:p>
          <a:p>
            <a:endParaRPr lang="en-US" dirty="0" smtClean="0"/>
          </a:p>
          <a:p>
            <a:r>
              <a:rPr lang="en-US" dirty="0" smtClean="0"/>
              <a:t>B) Government Girls Science College, </a:t>
            </a:r>
            <a:r>
              <a:rPr lang="en-US" dirty="0" err="1" smtClean="0"/>
              <a:t>Maga</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ZPF 2020 Tree Planting Project - Continued</a:t>
            </a:r>
            <a:endParaRPr lang="en-US" dirty="0"/>
          </a:p>
        </p:txBody>
      </p:sp>
      <p:sp>
        <p:nvSpPr>
          <p:cNvPr id="3" name="Content Placeholder 2"/>
          <p:cNvSpPr>
            <a:spLocks noGrp="1"/>
          </p:cNvSpPr>
          <p:nvPr>
            <p:ph idx="1"/>
          </p:nvPr>
        </p:nvSpPr>
        <p:spPr/>
        <p:txBody>
          <a:bodyPr/>
          <a:lstStyle/>
          <a:p>
            <a:r>
              <a:rPr lang="en-US" dirty="0" smtClean="0"/>
              <a:t>Other ZPF’s tree planting interventions</a:t>
            </a:r>
          </a:p>
          <a:p>
            <a:endParaRPr lang="en-US" dirty="0" smtClean="0"/>
          </a:p>
          <a:p>
            <a:r>
              <a:rPr lang="en-US" dirty="0" smtClean="0"/>
              <a:t>ZPF has also supported tree planting campaigns in </a:t>
            </a:r>
            <a:r>
              <a:rPr lang="en-US" dirty="0" err="1" smtClean="0"/>
              <a:t>Matseri</a:t>
            </a:r>
            <a:r>
              <a:rPr lang="en-US" dirty="0"/>
              <a:t> </a:t>
            </a:r>
            <a:r>
              <a:rPr lang="en-US" dirty="0" smtClean="0"/>
              <a:t>and </a:t>
            </a:r>
            <a:r>
              <a:rPr lang="en-US" dirty="0" err="1" smtClean="0"/>
              <a:t>Dabai</a:t>
            </a:r>
            <a:r>
              <a:rPr lang="en-US" dirty="0" smtClean="0"/>
              <a:t>.  The </a:t>
            </a:r>
            <a:r>
              <a:rPr lang="en-US" dirty="0" err="1" smtClean="0"/>
              <a:t>Matseri</a:t>
            </a:r>
            <a:r>
              <a:rPr lang="en-US" dirty="0" smtClean="0"/>
              <a:t> project includes an erosion control project led by a member of this coalition.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Human activities have caused rapid depletion of our natural resources.  As a consequence, a rapid increase in the pace of deforestation has been witnessed in this part of the world and this has led to the disappearance of many plant and animal species.</a:t>
            </a:r>
          </a:p>
          <a:p>
            <a:endParaRPr lang="en-US" dirty="0"/>
          </a:p>
          <a:p>
            <a:pPr algn="just"/>
            <a:r>
              <a:rPr lang="en-US" dirty="0" smtClean="0"/>
              <a:t>The need to contribute to the restoration of biodiversity through continuous planting of trees has been the chief motivation for starting the Korma Tree Planting Initiative, and maintaining the tempo of progress.</a:t>
            </a:r>
            <a:endParaRPr lang="en-US" dirty="0"/>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 planting campaign in </a:t>
            </a:r>
            <a:r>
              <a:rPr lang="en-US" dirty="0" err="1" smtClean="0"/>
              <a:t>Usmanu</a:t>
            </a:r>
            <a:r>
              <a:rPr lang="en-US" dirty="0" smtClean="0"/>
              <a:t> </a:t>
            </a:r>
            <a:r>
              <a:rPr lang="en-US" dirty="0" err="1" smtClean="0"/>
              <a:t>Danfodiyo</a:t>
            </a:r>
            <a:r>
              <a:rPr lang="en-US" dirty="0" smtClean="0"/>
              <a:t> University, </a:t>
            </a:r>
            <a:r>
              <a:rPr lang="en-US" dirty="0" err="1" smtClean="0"/>
              <a:t>Sokoto</a:t>
            </a:r>
            <a:endParaRPr lang="en-US" dirty="0"/>
          </a:p>
        </p:txBody>
      </p:sp>
      <p:sp>
        <p:nvSpPr>
          <p:cNvPr id="3" name="Content Placeholder 2"/>
          <p:cNvSpPr>
            <a:spLocks noGrp="1"/>
          </p:cNvSpPr>
          <p:nvPr>
            <p:ph idx="1"/>
          </p:nvPr>
        </p:nvSpPr>
        <p:spPr/>
        <p:txBody>
          <a:bodyPr/>
          <a:lstStyle/>
          <a:p>
            <a:pPr algn="just"/>
            <a:r>
              <a:rPr lang="en-US" dirty="0" smtClean="0"/>
              <a:t>We have supported the University in its efforts to green the environment.</a:t>
            </a:r>
          </a:p>
          <a:p>
            <a:pPr algn="just"/>
            <a:endParaRPr lang="en-US" dirty="0"/>
          </a:p>
          <a:p>
            <a:pPr algn="just"/>
            <a:r>
              <a:rPr lang="en-US" dirty="0" smtClean="0"/>
              <a:t>In 2010, the Vice Chancellor gave us funding to plant 400 trees near the Faculty of Education.  The trees have grown fast, forming a canopy in the area.</a:t>
            </a:r>
            <a:endParaRPr lang="en-US" dirty="0"/>
          </a:p>
        </p:txBody>
      </p:sp>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 planting campaign in </a:t>
            </a:r>
            <a:r>
              <a:rPr lang="en-US" dirty="0" err="1" smtClean="0"/>
              <a:t>Usmanu</a:t>
            </a:r>
            <a:r>
              <a:rPr lang="en-US" dirty="0" smtClean="0"/>
              <a:t> </a:t>
            </a:r>
            <a:r>
              <a:rPr lang="en-US" dirty="0" err="1" smtClean="0"/>
              <a:t>Danfodiyo</a:t>
            </a:r>
            <a:r>
              <a:rPr lang="en-US" dirty="0" smtClean="0"/>
              <a:t> University, </a:t>
            </a:r>
            <a:r>
              <a:rPr lang="en-US" dirty="0" err="1" smtClean="0"/>
              <a:t>Sokoto</a:t>
            </a:r>
            <a:r>
              <a:rPr lang="en-US" dirty="0" smtClean="0"/>
              <a:t> - Continued</a:t>
            </a:r>
            <a:endParaRPr lang="en-US" dirty="0"/>
          </a:p>
        </p:txBody>
      </p:sp>
      <p:sp>
        <p:nvSpPr>
          <p:cNvPr id="3" name="Content Placeholder 2"/>
          <p:cNvSpPr>
            <a:spLocks noGrp="1"/>
          </p:cNvSpPr>
          <p:nvPr>
            <p:ph idx="1"/>
          </p:nvPr>
        </p:nvSpPr>
        <p:spPr/>
        <p:txBody>
          <a:bodyPr>
            <a:normAutofit/>
          </a:bodyPr>
          <a:lstStyle/>
          <a:p>
            <a:pPr algn="just"/>
            <a:r>
              <a:rPr lang="en-US" dirty="0" smtClean="0"/>
              <a:t>In 2017, Mr. </a:t>
            </a:r>
            <a:r>
              <a:rPr lang="en-US" dirty="0" err="1" smtClean="0"/>
              <a:t>Ashish</a:t>
            </a:r>
            <a:r>
              <a:rPr lang="en-US" dirty="0" smtClean="0"/>
              <a:t> </a:t>
            </a:r>
            <a:r>
              <a:rPr lang="en-US" dirty="0" err="1" smtClean="0"/>
              <a:t>Madan</a:t>
            </a:r>
            <a:r>
              <a:rPr lang="en-US" dirty="0" smtClean="0"/>
              <a:t> and I made a joint contribution to plant about 400 trees in two newly built students hostels on the permanent site of the University.  </a:t>
            </a:r>
          </a:p>
          <a:p>
            <a:pPr algn="just"/>
            <a:r>
              <a:rPr lang="en-US" dirty="0" err="1" smtClean="0"/>
              <a:t>Mr</a:t>
            </a:r>
            <a:r>
              <a:rPr lang="en-US" dirty="0" smtClean="0"/>
              <a:t> </a:t>
            </a:r>
            <a:r>
              <a:rPr lang="en-US" dirty="0" err="1" smtClean="0"/>
              <a:t>Ashish</a:t>
            </a:r>
            <a:r>
              <a:rPr lang="en-US" dirty="0" smtClean="0"/>
              <a:t> </a:t>
            </a:r>
            <a:r>
              <a:rPr lang="en-US" dirty="0" err="1" smtClean="0"/>
              <a:t>Madan</a:t>
            </a:r>
            <a:r>
              <a:rPr lang="en-US" dirty="0" smtClean="0"/>
              <a:t> wanted to present his tree planting effort to his father, who had lectured in the University in the 1980s, as a birthday surprise.</a:t>
            </a:r>
          </a:p>
          <a:p>
            <a:pPr algn="just"/>
            <a:r>
              <a:rPr lang="en-US" dirty="0" smtClean="0"/>
              <a:t>The next slide shows our picture at the handing over ceremony of the trees to the University authorities.</a:t>
            </a:r>
            <a:endParaRPr lang="en-US"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 planting campaign in </a:t>
            </a:r>
            <a:r>
              <a:rPr lang="en-US" dirty="0" err="1" smtClean="0"/>
              <a:t>Usmanu</a:t>
            </a:r>
            <a:r>
              <a:rPr lang="en-US" dirty="0" smtClean="0"/>
              <a:t> </a:t>
            </a:r>
            <a:r>
              <a:rPr lang="en-US" dirty="0" err="1" smtClean="0"/>
              <a:t>Danfodiyo</a:t>
            </a:r>
            <a:r>
              <a:rPr lang="en-US" dirty="0" smtClean="0"/>
              <a:t> University, </a:t>
            </a:r>
            <a:r>
              <a:rPr lang="en-US" dirty="0" err="1" smtClean="0"/>
              <a:t>Sokoto</a:t>
            </a:r>
            <a:r>
              <a:rPr lang="en-US" dirty="0" smtClean="0"/>
              <a:t> -Continued</a:t>
            </a:r>
            <a:endParaRPr lang="en-US" dirty="0"/>
          </a:p>
        </p:txBody>
      </p:sp>
      <p:pic>
        <p:nvPicPr>
          <p:cNvPr id="4" name="Content Placeholder 3"/>
          <p:cNvPicPr>
            <a:picLocks noGrp="1" noChangeAspect="1" noChangeArrowheads="1"/>
          </p:cNvPicPr>
          <p:nvPr>
            <p:ph idx="1"/>
          </p:nvPr>
        </p:nvPicPr>
        <p:blipFill>
          <a:blip r:embed="rId2"/>
          <a:stretch>
            <a:fillRect/>
          </a:stretch>
        </p:blipFill>
        <p:spPr bwMode="auto">
          <a:xfrm>
            <a:off x="1645708" y="1935163"/>
            <a:ext cx="5852583" cy="438943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pPr algn="just"/>
            <a:r>
              <a:rPr lang="en-US" dirty="0" smtClean="0"/>
              <a:t>Trees have many benefits, not least their ability to provide food, shelter, housing materials and cooking fuel.  In addition, they provide home for wild animals, birds and insects, helping to enrich the soil and the natural habitat in general. They are critical in increasing the supply of oxygen and reducing carbon dioxide, helping to reduce global warming.</a:t>
            </a:r>
          </a:p>
          <a:p>
            <a:pPr algn="just"/>
            <a:r>
              <a:rPr lang="en-US" dirty="0" smtClean="0"/>
              <a:t>Trees can provide fodder in the dry season, helping to reduce herder-farmer clashes.</a:t>
            </a:r>
            <a:endParaRPr lang="en-US" dirty="0"/>
          </a:p>
        </p:txBody>
      </p:sp>
    </p:spTree>
  </p:cSld>
  <p:clrMapOvr>
    <a:masterClrMapping/>
  </p:clrMapOvr>
  <p:transition>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Continued</a:t>
            </a:r>
            <a:endParaRPr lang="en-US" dirty="0"/>
          </a:p>
        </p:txBody>
      </p:sp>
      <p:sp>
        <p:nvSpPr>
          <p:cNvPr id="3" name="Content Placeholder 2"/>
          <p:cNvSpPr>
            <a:spLocks noGrp="1"/>
          </p:cNvSpPr>
          <p:nvPr>
            <p:ph idx="1"/>
          </p:nvPr>
        </p:nvSpPr>
        <p:spPr/>
        <p:txBody>
          <a:bodyPr>
            <a:normAutofit/>
          </a:bodyPr>
          <a:lstStyle/>
          <a:p>
            <a:pPr algn="just"/>
            <a:r>
              <a:rPr lang="en-US" dirty="0" smtClean="0"/>
              <a:t>We are racing against time in this effort to reverse deforestation and loss of biodiversity.  As individuals, firms, NGOs and governments, we all need to play our part in this endeavor that aims to plant trees and restore the natural habitat.</a:t>
            </a:r>
          </a:p>
        </p:txBody>
      </p:sp>
    </p:spTree>
  </p:cSld>
  <p:clrMapOvr>
    <a:masterClrMapping/>
  </p:clrMapOvr>
  <p:transition>
    <p:pull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continued</a:t>
            </a:r>
            <a:endParaRPr lang="en-US" dirty="0"/>
          </a:p>
        </p:txBody>
      </p:sp>
      <p:sp>
        <p:nvSpPr>
          <p:cNvPr id="3" name="Content Placeholder 2"/>
          <p:cNvSpPr>
            <a:spLocks noGrp="1"/>
          </p:cNvSpPr>
          <p:nvPr>
            <p:ph idx="1"/>
          </p:nvPr>
        </p:nvSpPr>
        <p:spPr>
          <a:xfrm>
            <a:off x="457200" y="2011680"/>
            <a:ext cx="8229600" cy="4389120"/>
          </a:xfrm>
        </p:spPr>
        <p:txBody>
          <a:bodyPr/>
          <a:lstStyle/>
          <a:p>
            <a:r>
              <a:rPr lang="en-US" dirty="0" smtClean="0"/>
              <a:t>Despite the time and resources it may consume, </a:t>
            </a:r>
            <a:r>
              <a:rPr lang="en-US" dirty="0"/>
              <a:t>p</a:t>
            </a:r>
            <a:r>
              <a:rPr lang="en-US" dirty="0" smtClean="0"/>
              <a:t>lanting trees is never a burden for those that are passionate about it; </a:t>
            </a:r>
          </a:p>
          <a:p>
            <a:endParaRPr lang="en-US" dirty="0"/>
          </a:p>
          <a:p>
            <a:r>
              <a:rPr lang="en-US" dirty="0" smtClean="0"/>
              <a:t>Instead, from our modest project that began in 2009, one could state that tree planting provides satisfaction and great fun.</a:t>
            </a:r>
          </a:p>
          <a:p>
            <a:endParaRPr lang="en-US" dirty="0"/>
          </a:p>
        </p:txBody>
      </p:sp>
    </p:spTree>
  </p:cSld>
  <p:clrMapOvr>
    <a:masterClrMapping/>
  </p:clrMapOvr>
  <p:transition>
    <p:wipe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video clip from </a:t>
            </a:r>
            <a:r>
              <a:rPr lang="en-US" dirty="0" err="1" smtClean="0"/>
              <a:t>Korama</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24578" name="Object 2"/>
          <p:cNvGraphicFramePr>
            <a:graphicFrameLocks noChangeAspect="1"/>
          </p:cNvGraphicFramePr>
          <p:nvPr/>
        </p:nvGraphicFramePr>
        <p:xfrm>
          <a:off x="4064000" y="3184524"/>
          <a:ext cx="3194742" cy="1539875"/>
        </p:xfrm>
        <a:graphic>
          <a:graphicData uri="http://schemas.openxmlformats.org/presentationml/2006/ole">
            <p:oleObj spid="_x0000_s35842" name="Packager Shell Object" showAsIcon="1" r:id="rId3" imgW="1015200" imgH="488520" progId="Package">
              <p:embed/>
            </p:oleObj>
          </a:graphicData>
        </a:graphic>
      </p:graphicFrame>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all and God bless</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Massive deforestation!</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srcRect/>
          <a:stretch>
            <a:fillRect/>
          </a:stretch>
        </p:blipFill>
        <p:spPr bwMode="auto">
          <a:xfrm>
            <a:off x="533400" y="1752600"/>
            <a:ext cx="8610600" cy="644997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 - continued</a:t>
            </a:r>
            <a:br>
              <a:rPr lang="en-US" dirty="0" smtClean="0"/>
            </a:br>
            <a:r>
              <a:rPr lang="en-US" dirty="0" smtClean="0"/>
              <a:t>Trees are shorter and increasingly sparely populated</a:t>
            </a:r>
            <a:endParaRPr lang="en-US" dirty="0"/>
          </a:p>
        </p:txBody>
      </p:sp>
      <p:pic>
        <p:nvPicPr>
          <p:cNvPr id="4" name="Picture 2"/>
          <p:cNvPicPr>
            <a:picLocks noGrp="1" noChangeAspect="1" noChangeArrowheads="1"/>
          </p:cNvPicPr>
          <p:nvPr>
            <p:ph idx="1"/>
          </p:nvPr>
        </p:nvPicPr>
        <p:blipFill>
          <a:blip r:embed="rId2"/>
          <a:stretch>
            <a:fillRect/>
          </a:stretch>
        </p:blipFill>
        <p:spPr bwMode="auto">
          <a:xfrm>
            <a:off x="1645708" y="1935163"/>
            <a:ext cx="5852583" cy="4389437"/>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Even remote areas are not spared</a:t>
            </a:r>
            <a:br>
              <a:rPr lang="en-US" dirty="0" smtClean="0"/>
            </a:br>
            <a:endParaRPr lang="en-US" dirty="0"/>
          </a:p>
        </p:txBody>
      </p:sp>
      <p:sp>
        <p:nvSpPr>
          <p:cNvPr id="3" name="Content Placeholder 2"/>
          <p:cNvSpPr>
            <a:spLocks noGrp="1"/>
          </p:cNvSpPr>
          <p:nvPr>
            <p:ph idx="1"/>
          </p:nvPr>
        </p:nvSpPr>
        <p:spPr/>
        <p:txBody>
          <a:bodyPr/>
          <a:lstStyle/>
          <a:p>
            <a:pPr>
              <a:buNone/>
            </a:pPr>
            <a:endParaRPr lang="en-US" dirty="0"/>
          </a:p>
          <a:p>
            <a:pPr>
              <a:buNone/>
            </a:pPr>
            <a:endParaRPr lang="en-US" dirty="0" smtClean="0"/>
          </a:p>
          <a:p>
            <a:pPr>
              <a:buNone/>
            </a:pPr>
            <a:endParaRPr lang="en-US" dirty="0"/>
          </a:p>
        </p:txBody>
      </p:sp>
      <p:pic>
        <p:nvPicPr>
          <p:cNvPr id="4" name="Picture 2"/>
          <p:cNvPicPr>
            <a:picLocks noChangeAspect="1" noChangeArrowheads="1"/>
          </p:cNvPicPr>
          <p:nvPr/>
        </p:nvPicPr>
        <p:blipFill>
          <a:blip r:embed="rId2"/>
          <a:srcRect/>
          <a:stretch>
            <a:fillRect/>
          </a:stretch>
        </p:blipFill>
        <p:spPr bwMode="auto">
          <a:xfrm>
            <a:off x="1554691" y="1600200"/>
            <a:ext cx="6034617" cy="4525963"/>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t>Korama</a:t>
            </a:r>
            <a:r>
              <a:rPr lang="en-US" dirty="0" smtClean="0"/>
              <a:t> Tree Planting Intervention</a:t>
            </a:r>
            <a:br>
              <a:rPr lang="en-US" dirty="0" smtClean="0"/>
            </a:br>
            <a:r>
              <a:rPr lang="en-US" dirty="0" smtClean="0"/>
              <a:t>Geographical location</a:t>
            </a:r>
            <a:endParaRPr lang="en-US" dirty="0"/>
          </a:p>
        </p:txBody>
      </p:sp>
      <p:sp>
        <p:nvSpPr>
          <p:cNvPr id="3" name="Content Placeholder 2"/>
          <p:cNvSpPr>
            <a:spLocks noGrp="1"/>
          </p:cNvSpPr>
          <p:nvPr>
            <p:ph idx="1"/>
          </p:nvPr>
        </p:nvSpPr>
        <p:spPr/>
        <p:txBody>
          <a:bodyPr>
            <a:normAutofit/>
          </a:bodyPr>
          <a:lstStyle/>
          <a:p>
            <a:endParaRPr lang="en-US" dirty="0" smtClean="0"/>
          </a:p>
          <a:p>
            <a:pPr algn="just"/>
            <a:r>
              <a:rPr lang="en-US" dirty="0" err="1" smtClean="0"/>
              <a:t>Korama</a:t>
            </a:r>
            <a:r>
              <a:rPr lang="en-US" dirty="0" smtClean="0"/>
              <a:t> community is located in </a:t>
            </a:r>
            <a:r>
              <a:rPr lang="en-US" dirty="0" err="1" smtClean="0"/>
              <a:t>Fakai</a:t>
            </a:r>
            <a:r>
              <a:rPr lang="en-US" dirty="0" smtClean="0"/>
              <a:t> Local Government in </a:t>
            </a:r>
            <a:r>
              <a:rPr lang="en-US" dirty="0" err="1" smtClean="0"/>
              <a:t>Kebbi</a:t>
            </a:r>
            <a:r>
              <a:rPr lang="en-US" dirty="0" smtClean="0"/>
              <a:t> State of Nigeria.</a:t>
            </a:r>
          </a:p>
          <a:p>
            <a:pPr algn="just"/>
            <a:r>
              <a:rPr lang="en-US" dirty="0" err="1" smtClean="0"/>
              <a:t>Kebbi</a:t>
            </a:r>
            <a:r>
              <a:rPr lang="en-US" dirty="0" smtClean="0"/>
              <a:t> State shares a boarder with Niger Republic, exposing the state to the advance of the </a:t>
            </a:r>
            <a:r>
              <a:rPr lang="en-US" dirty="0"/>
              <a:t>S</a:t>
            </a:r>
            <a:r>
              <a:rPr lang="en-US" dirty="0" smtClean="0"/>
              <a:t>ahara.</a:t>
            </a:r>
          </a:p>
          <a:p>
            <a:pPr algn="just"/>
            <a:r>
              <a:rPr lang="en-US" dirty="0" smtClean="0"/>
              <a:t>We observed a steady decline in plant in animal species in </a:t>
            </a:r>
            <a:r>
              <a:rPr lang="en-US" dirty="0" err="1" smtClean="0"/>
              <a:t>Korama</a:t>
            </a:r>
            <a:r>
              <a:rPr lang="en-US" dirty="0" smtClean="0"/>
              <a:t>, a factor that motivated us to start the project in 2009.</a:t>
            </a:r>
            <a:endParaRPr lang="en-US" dirty="0"/>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Nigeria</a:t>
            </a:r>
            <a:endParaRPr lang="en-US" dirty="0"/>
          </a:p>
        </p:txBody>
      </p:sp>
      <p:pic>
        <p:nvPicPr>
          <p:cNvPr id="5122" name="Picture 2"/>
          <p:cNvPicPr>
            <a:picLocks noGrp="1" noChangeAspect="1" noChangeArrowheads="1"/>
          </p:cNvPicPr>
          <p:nvPr>
            <p:ph idx="1"/>
          </p:nvPr>
        </p:nvPicPr>
        <p:blipFill>
          <a:blip r:embed="rId2"/>
          <a:stretch>
            <a:fillRect/>
          </a:stretch>
        </p:blipFill>
        <p:spPr bwMode="auto">
          <a:xfrm>
            <a:off x="1686808" y="1935163"/>
            <a:ext cx="5770383" cy="4389437"/>
          </a:xfrm>
          <a:prstGeom prst="rect">
            <a:avLst/>
          </a:prstGeom>
          <a:noFill/>
          <a:ln w="9525">
            <a:noFill/>
            <a:miter lim="800000"/>
            <a:headEnd/>
            <a:tailEnd/>
          </a:ln>
          <a:effectLst/>
        </p:spPr>
      </p:pic>
    </p:spTree>
  </p:cSld>
  <p:clrMapOvr>
    <a:masterClrMapping/>
  </p:clrMapOvr>
  <p:transition>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Korama</a:t>
            </a:r>
            <a:r>
              <a:rPr lang="en-US" dirty="0" smtClean="0"/>
              <a:t> project - continued</a:t>
            </a:r>
            <a:endParaRPr lang="en-US" dirty="0"/>
          </a:p>
        </p:txBody>
      </p:sp>
      <p:sp>
        <p:nvSpPr>
          <p:cNvPr id="3" name="Content Placeholder 2"/>
          <p:cNvSpPr>
            <a:spLocks noGrp="1"/>
          </p:cNvSpPr>
          <p:nvPr>
            <p:ph idx="1"/>
          </p:nvPr>
        </p:nvSpPr>
        <p:spPr/>
        <p:txBody>
          <a:bodyPr>
            <a:normAutofit/>
          </a:bodyPr>
          <a:lstStyle/>
          <a:p>
            <a:pPr algn="just"/>
            <a:r>
              <a:rPr lang="en-US" dirty="0" smtClean="0"/>
              <a:t>The </a:t>
            </a:r>
            <a:r>
              <a:rPr lang="en-US" dirty="0" err="1"/>
              <a:t>K</a:t>
            </a:r>
            <a:r>
              <a:rPr lang="en-US" dirty="0" err="1" smtClean="0"/>
              <a:t>orama</a:t>
            </a:r>
            <a:r>
              <a:rPr lang="en-US" dirty="0" smtClean="0"/>
              <a:t> project has been funded mainly by its sponsor, Prof. </a:t>
            </a:r>
            <a:r>
              <a:rPr lang="en-US" dirty="0" err="1" smtClean="0"/>
              <a:t>Ahmadu</a:t>
            </a:r>
            <a:r>
              <a:rPr lang="en-US" dirty="0" smtClean="0"/>
              <a:t> </a:t>
            </a:r>
            <a:r>
              <a:rPr lang="en-US" dirty="0" err="1" smtClean="0"/>
              <a:t>Sanda</a:t>
            </a:r>
            <a:r>
              <a:rPr lang="en-US" dirty="0" smtClean="0"/>
              <a:t>, a lecturer of economics at </a:t>
            </a:r>
            <a:r>
              <a:rPr lang="en-US" dirty="0" err="1" smtClean="0"/>
              <a:t>Usmanu</a:t>
            </a:r>
            <a:r>
              <a:rPr lang="en-US" dirty="0" smtClean="0"/>
              <a:t> </a:t>
            </a:r>
            <a:r>
              <a:rPr lang="en-US" dirty="0" err="1" smtClean="0"/>
              <a:t>Danfodiyo</a:t>
            </a:r>
            <a:r>
              <a:rPr lang="en-US" dirty="0" smtClean="0"/>
              <a:t> University, </a:t>
            </a:r>
            <a:r>
              <a:rPr lang="en-US" dirty="0" err="1" smtClean="0"/>
              <a:t>Sokoto</a:t>
            </a:r>
            <a:r>
              <a:rPr lang="en-US" dirty="0" smtClean="0"/>
              <a:t>.</a:t>
            </a:r>
          </a:p>
          <a:p>
            <a:pPr algn="just"/>
            <a:r>
              <a:rPr lang="en-US" dirty="0" smtClean="0"/>
              <a:t>The project started in 2009 with about 500 trees.</a:t>
            </a:r>
          </a:p>
          <a:p>
            <a:pPr algn="just"/>
            <a:r>
              <a:rPr lang="en-US" dirty="0" smtClean="0"/>
              <a:t>Because the initial location was very close to the community, children and stray animals limited the tree survival rate in that year.</a:t>
            </a:r>
          </a:p>
          <a:p>
            <a:pPr algn="just"/>
            <a:r>
              <a:rPr lang="en-US" dirty="0" smtClean="0"/>
              <a:t>We therefore relocated to a safer location not easily accessible to children, but close enough for adults in </a:t>
            </a:r>
            <a:r>
              <a:rPr lang="en-US" smtClean="0"/>
              <a:t>the community to </a:t>
            </a:r>
            <a:r>
              <a:rPr lang="en-US" dirty="0" smtClean="0"/>
              <a:t>see and learn from.</a:t>
            </a:r>
          </a:p>
          <a:p>
            <a:endParaRPr lang="en-US" dirty="0"/>
          </a:p>
        </p:txBody>
      </p:sp>
    </p:spTree>
  </p:cSld>
  <p:clrMapOvr>
    <a:masterClrMapping/>
  </p:clrMapOvr>
  <p:transition>
    <p:wedg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418</TotalTime>
  <Words>1209</Words>
  <Application>Microsoft Office PowerPoint</Application>
  <PresentationFormat>On-screen Show (4:3)</PresentationFormat>
  <Paragraphs>103</Paragraphs>
  <Slides>37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Flow</vt:lpstr>
      <vt:lpstr>Package</vt:lpstr>
      <vt:lpstr>Korama Tree Planting Initiative Lessons from Experience </vt:lpstr>
      <vt:lpstr>Sketch of presentation</vt:lpstr>
      <vt:lpstr>Introduction</vt:lpstr>
      <vt:lpstr>Massive deforestation!</vt:lpstr>
      <vt:lpstr>Introduction - continued Trees are shorter and increasingly sparely populated</vt:lpstr>
      <vt:lpstr>Even remote areas are not spared </vt:lpstr>
      <vt:lpstr>Korama Tree Planting Intervention Geographical location</vt:lpstr>
      <vt:lpstr>Map of Nigeria</vt:lpstr>
      <vt:lpstr>Korama project - continued</vt:lpstr>
      <vt:lpstr>Purchase and transportation of baskets</vt:lpstr>
      <vt:lpstr>Purchase and transportation of baskets</vt:lpstr>
      <vt:lpstr>Purchase and transportation of baskets</vt:lpstr>
      <vt:lpstr>Baskets arrive on project site</vt:lpstr>
      <vt:lpstr>Trees are growing and increasing in number</vt:lpstr>
      <vt:lpstr>Slide 15</vt:lpstr>
      <vt:lpstr>Trees are growing in number and size</vt:lpstr>
      <vt:lpstr>Trees are growing in number and size</vt:lpstr>
      <vt:lpstr>Trees are growing in number and size</vt:lpstr>
      <vt:lpstr>Trees are providing home for animals and birds</vt:lpstr>
      <vt:lpstr>KDF 2016 Tree Planting Project</vt:lpstr>
      <vt:lpstr>KDF 2016 Tree Planting Project - continued</vt:lpstr>
      <vt:lpstr>KDF 2020 Tree Planting Project</vt:lpstr>
      <vt:lpstr>KDF 2020 Tree Planting Project - Continued</vt:lpstr>
      <vt:lpstr>KDF 2020 Tree Planting Project - Continued</vt:lpstr>
      <vt:lpstr>KDF 2020 Tree Planting Project - Continued</vt:lpstr>
      <vt:lpstr>ZPF 2019 Tree Planting Project</vt:lpstr>
      <vt:lpstr>ZPF 2019 Tree Planting Project - continued</vt:lpstr>
      <vt:lpstr>ZPF 2020 Tree Planting Project - Continued</vt:lpstr>
      <vt:lpstr>ZPF 2020 Tree Planting Project - Continued</vt:lpstr>
      <vt:lpstr>Tree planting campaign in Usmanu Danfodiyo University, Sokoto</vt:lpstr>
      <vt:lpstr>Tree planting campaign in Usmanu Danfodiyo University, Sokoto - Continued</vt:lpstr>
      <vt:lpstr>Tree planting campaign in Usmanu Danfodiyo University, Sokoto -Continued</vt:lpstr>
      <vt:lpstr>Conclusion</vt:lpstr>
      <vt:lpstr>Conclusion - Continued</vt:lpstr>
      <vt:lpstr>Conclusion - continued</vt:lpstr>
      <vt:lpstr>A short video clip from Korama</vt:lpstr>
      <vt:lpstr>Thank you all and God bless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28</cp:revision>
  <dcterms:created xsi:type="dcterms:W3CDTF">2020-10-18T13:18:50Z</dcterms:created>
  <dcterms:modified xsi:type="dcterms:W3CDTF">2020-10-19T18:20:17Z</dcterms:modified>
</cp:coreProperties>
</file>